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5" r:id="rId3"/>
    <p:sldId id="301" r:id="rId4"/>
    <p:sldId id="312" r:id="rId5"/>
    <p:sldId id="317" r:id="rId6"/>
    <p:sldId id="302" r:id="rId7"/>
    <p:sldId id="329" r:id="rId8"/>
    <p:sldId id="318" r:id="rId9"/>
    <p:sldId id="271" r:id="rId10"/>
    <p:sldId id="303" r:id="rId11"/>
    <p:sldId id="326" r:id="rId12"/>
    <p:sldId id="327" r:id="rId13"/>
    <p:sldId id="319" r:id="rId14"/>
    <p:sldId id="330" r:id="rId15"/>
    <p:sldId id="320" r:id="rId16"/>
    <p:sldId id="331" r:id="rId17"/>
    <p:sldId id="332" r:id="rId18"/>
    <p:sldId id="325" r:id="rId19"/>
    <p:sldId id="322" r:id="rId20"/>
    <p:sldId id="324" r:id="rId21"/>
    <p:sldId id="323" r:id="rId22"/>
    <p:sldId id="328" r:id="rId23"/>
    <p:sldId id="265" r:id="rId24"/>
    <p:sldId id="297" r:id="rId25"/>
    <p:sldId id="258" r:id="rId26"/>
    <p:sldId id="33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8989"/>
    <a:srgbClr val="FFC1C1"/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>
        <p:scale>
          <a:sx n="125" d="100"/>
          <a:sy n="125" d="100"/>
        </p:scale>
        <p:origin x="-120" y="-3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2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1.wdp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72">
              <a:srgbClr val="FF3300">
                <a:lumMod val="89000"/>
              </a:srgbClr>
            </a:gs>
            <a:gs pos="0">
              <a:srgbClr val="FF3300">
                <a:lumMod val="89000"/>
              </a:srgbClr>
            </a:gs>
            <a:gs pos="69000">
              <a:srgbClr val="FF3300">
                <a:lumMod val="75000"/>
              </a:srgbClr>
            </a:gs>
            <a:gs pos="97000">
              <a:srgbClr val="FF3300">
                <a:lumMod val="7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72377" y="4219427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&lt;IoT </a:t>
            </a:r>
            <a:r>
              <a:rPr lang="ko-KR" altLang="en-US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활용 프로젝트 </a:t>
            </a:r>
            <a:r>
              <a:rPr lang="en-US" altLang="ko-KR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조</a:t>
            </a:r>
            <a:r>
              <a:rPr lang="en-US" altLang="ko-KR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&gt;</a:t>
            </a:r>
            <a:endParaRPr lang="ko-KR" altLang="en-US" sz="2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4BF542A-72A3-4101-AD69-95C30A612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10" y="1170981"/>
            <a:ext cx="2140180" cy="20895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D46C88-4D91-478A-85A0-B03708419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73" y="3155272"/>
            <a:ext cx="1901254" cy="1169441"/>
          </a:xfrm>
          <a:prstGeom prst="rect">
            <a:avLst/>
          </a:prstGeom>
        </p:spPr>
      </p:pic>
      <p:graphicFrame>
        <p:nvGraphicFramePr>
          <p:cNvPr id="4" name="표 49">
            <a:extLst>
              <a:ext uri="{FF2B5EF4-FFF2-40B4-BE49-F238E27FC236}">
                <a16:creationId xmlns:a16="http://schemas.microsoft.com/office/drawing/2014/main" id="{50B7B287-05AC-4AAE-A520-3D1149ED8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174766"/>
              </p:ext>
            </p:extLst>
          </p:nvPr>
        </p:nvGraphicFramePr>
        <p:xfrm>
          <a:off x="6210460" y="5156233"/>
          <a:ext cx="5981540" cy="1131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849">
                  <a:extLst>
                    <a:ext uri="{9D8B030D-6E8A-4147-A177-3AD203B41FA5}">
                      <a16:colId xmlns:a16="http://schemas.microsoft.com/office/drawing/2014/main" val="3679406410"/>
                    </a:ext>
                  </a:extLst>
                </a:gridCol>
                <a:gridCol w="4997691">
                  <a:extLst>
                    <a:ext uri="{9D8B030D-6E8A-4147-A177-3AD203B41FA5}">
                      <a16:colId xmlns:a16="http://schemas.microsoft.com/office/drawing/2014/main" val="2959645917"/>
                    </a:ext>
                  </a:extLst>
                </a:gridCol>
              </a:tblGrid>
              <a:tr h="3770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융복합 프로젝트형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서비스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864"/>
                  </a:ext>
                </a:extLst>
              </a:tr>
              <a:tr h="3770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팀명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SSC(Smart Shopping Cart)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1302"/>
                  </a:ext>
                </a:extLst>
              </a:tr>
              <a:tr h="3770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김태림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김민경 이수빈 이주호 최정욱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994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: A vending machine in New York on Sept. 7, 2019.">
            <a:extLst>
              <a:ext uri="{FF2B5EF4-FFF2-40B4-BE49-F238E27FC236}">
                <a16:creationId xmlns:a16="http://schemas.microsoft.com/office/drawing/2014/main" id="{FBA77A70-9FB0-46B7-AD6C-7753BB502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1562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rgbClr val="C00000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진행상황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3CF73B-8677-46FA-9662-CFF110AA2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WBS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FCDFF74-0234-471C-9F67-F3001E9F7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058" y="1044480"/>
            <a:ext cx="9141883" cy="556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1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WBS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E549C8-2CEC-4135-9BC5-50DD6E544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48" y="1464614"/>
            <a:ext cx="5606710" cy="50460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167CE3-1761-42AF-A1DD-6CBFA823F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521" y="1464614"/>
            <a:ext cx="5367227" cy="504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5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1FF9E4-1557-4CF7-9D2F-B02DCC9DC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83" y="1200601"/>
            <a:ext cx="10081726" cy="294277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– DB –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제품 정보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BDCC38-99E4-401E-BB70-4480D27A8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673" y="2481349"/>
            <a:ext cx="1130488" cy="11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123F6C-FD9E-4058-AB18-1DC49F33BFEB}"/>
              </a:ext>
            </a:extLst>
          </p:cNvPr>
          <p:cNvSpPr txBox="1"/>
          <p:nvPr/>
        </p:nvSpPr>
        <p:spPr>
          <a:xfrm>
            <a:off x="112839" y="2376085"/>
            <a:ext cx="318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문서명을 바코드 값으로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A3A9F9-143B-47A8-9187-E229215F2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175" y="4143376"/>
            <a:ext cx="7394750" cy="268321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E695E5-DBDD-4DBB-BAA5-285BD0BB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673" y="5348374"/>
            <a:ext cx="1161002" cy="85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D98B32-7363-4644-A7F8-478AB2F1DD2B}"/>
              </a:ext>
            </a:extLst>
          </p:cNvPr>
          <p:cNvSpPr txBox="1"/>
          <p:nvPr/>
        </p:nvSpPr>
        <p:spPr>
          <a:xfrm>
            <a:off x="7378347" y="6105525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</a:t>
            </a:r>
            <a:r>
              <a:rPr lang="en-US" altLang="ko-KR" dirty="0"/>
              <a:t>/100g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36E02-B1B0-4390-9B81-F020057EBCF0}"/>
              </a:ext>
            </a:extLst>
          </p:cNvPr>
          <p:cNvSpPr txBox="1"/>
          <p:nvPr/>
        </p:nvSpPr>
        <p:spPr>
          <a:xfrm>
            <a:off x="1622060" y="6114964"/>
            <a:ext cx="448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장바구니에서 무게를 계산하여 가격 측정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9DD574-A411-45F7-8CB7-2DE8209C310D}"/>
              </a:ext>
            </a:extLst>
          </p:cNvPr>
          <p:cNvSpPr txBox="1"/>
          <p:nvPr/>
        </p:nvSpPr>
        <p:spPr>
          <a:xfrm>
            <a:off x="7292622" y="2600325"/>
            <a:ext cx="107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원</a:t>
            </a:r>
            <a:r>
              <a:rPr lang="en-US" altLang="ko-KR" dirty="0"/>
              <a:t>/</a:t>
            </a:r>
            <a:r>
              <a:rPr lang="ko-KR" altLang="en-US" dirty="0"/>
              <a:t>개수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B3DC8BA-E729-467F-8674-3DEB5968397B}"/>
              </a:ext>
            </a:extLst>
          </p:cNvPr>
          <p:cNvSpPr/>
          <p:nvPr/>
        </p:nvSpPr>
        <p:spPr>
          <a:xfrm>
            <a:off x="3606889" y="1478770"/>
            <a:ext cx="1708061" cy="343612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B0DE2F9-1828-4A0E-9578-BEC75B6D9FDD}"/>
              </a:ext>
            </a:extLst>
          </p:cNvPr>
          <p:cNvSpPr/>
          <p:nvPr/>
        </p:nvSpPr>
        <p:spPr>
          <a:xfrm>
            <a:off x="6429136" y="6105524"/>
            <a:ext cx="949211" cy="36933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2A945EE-229A-477A-9FBE-EFC74242665E}"/>
              </a:ext>
            </a:extLst>
          </p:cNvPr>
          <p:cNvSpPr/>
          <p:nvPr/>
        </p:nvSpPr>
        <p:spPr>
          <a:xfrm>
            <a:off x="6472314" y="2615026"/>
            <a:ext cx="906033" cy="3546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5CA9850-1AD3-4019-8EAA-6BB5227BE63A}"/>
              </a:ext>
            </a:extLst>
          </p:cNvPr>
          <p:cNvCxnSpPr>
            <a:cxnSpLocks/>
          </p:cNvCxnSpPr>
          <p:nvPr/>
        </p:nvCxnSpPr>
        <p:spPr>
          <a:xfrm flipV="1">
            <a:off x="4840935" y="2792341"/>
            <a:ext cx="1436040" cy="3652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840DA3F-04D2-4A5A-955B-4ED20ECA7D8D}"/>
              </a:ext>
            </a:extLst>
          </p:cNvPr>
          <p:cNvCxnSpPr>
            <a:cxnSpLocks/>
          </p:cNvCxnSpPr>
          <p:nvPr/>
        </p:nvCxnSpPr>
        <p:spPr>
          <a:xfrm>
            <a:off x="4896076" y="4566406"/>
            <a:ext cx="1380899" cy="9857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FC5E337-631D-4C21-8BFA-786DEFB42127}"/>
              </a:ext>
            </a:extLst>
          </p:cNvPr>
          <p:cNvCxnSpPr>
            <a:cxnSpLocks/>
          </p:cNvCxnSpPr>
          <p:nvPr/>
        </p:nvCxnSpPr>
        <p:spPr>
          <a:xfrm>
            <a:off x="10775994" y="3204885"/>
            <a:ext cx="413458" cy="72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814AA70-706B-4920-903E-EE1B14C00C73}"/>
              </a:ext>
            </a:extLst>
          </p:cNvPr>
          <p:cNvCxnSpPr>
            <a:cxnSpLocks/>
          </p:cNvCxnSpPr>
          <p:nvPr/>
        </p:nvCxnSpPr>
        <p:spPr>
          <a:xfrm>
            <a:off x="10475841" y="5657399"/>
            <a:ext cx="413458" cy="72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30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108E553-8216-4C0B-8B73-3B5D3F1FC76A}"/>
              </a:ext>
            </a:extLst>
          </p:cNvPr>
          <p:cNvGrpSpPr/>
          <p:nvPr/>
        </p:nvGrpSpPr>
        <p:grpSpPr>
          <a:xfrm>
            <a:off x="907762" y="1192498"/>
            <a:ext cx="9518811" cy="5456713"/>
            <a:chOff x="816426" y="868586"/>
            <a:chExt cx="10802042" cy="59873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8E760D-4E5C-4849-92D6-2F6475D4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584" y="6628602"/>
              <a:ext cx="1965614" cy="216477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F30ADFB-62D0-4AE4-AB6B-60497C7F8824}"/>
                </a:ext>
              </a:extLst>
            </p:cNvPr>
            <p:cNvGrpSpPr/>
            <p:nvPr/>
          </p:nvGrpSpPr>
          <p:grpSpPr>
            <a:xfrm>
              <a:off x="816426" y="868586"/>
              <a:ext cx="10802042" cy="5987314"/>
              <a:chOff x="824815" y="1137034"/>
              <a:chExt cx="10802042" cy="5987314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ABD12745-7A4C-48B8-B958-C3CD6603D2BD}"/>
                  </a:ext>
                </a:extLst>
              </p:cNvPr>
              <p:cNvGrpSpPr/>
              <p:nvPr/>
            </p:nvGrpSpPr>
            <p:grpSpPr>
              <a:xfrm>
                <a:off x="824815" y="1137034"/>
                <a:ext cx="7224874" cy="5720966"/>
                <a:chOff x="309148" y="905496"/>
                <a:chExt cx="7455995" cy="5657763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04C66DF4-A4AD-4E5C-8216-1C7EF02C62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9148" y="905496"/>
                  <a:ext cx="7455995" cy="3164775"/>
                </a:xfrm>
                <a:prstGeom prst="rect">
                  <a:avLst/>
                </a:prstGeom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ED197061-C495-492A-B8FD-272BECFB5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02729" y="4070271"/>
                  <a:ext cx="2662414" cy="2492988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DFF8CF-0313-4BC3-B5C1-B0F9B6370C02}"/>
                  </a:ext>
                </a:extLst>
              </p:cNvPr>
              <p:cNvSpPr txBox="1"/>
              <p:nvPr/>
            </p:nvSpPr>
            <p:spPr>
              <a:xfrm>
                <a:off x="2242882" y="4877098"/>
                <a:ext cx="3467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문서명을 구매일자로 관리</a:t>
                </a:r>
                <a:endParaRPr lang="en-US" altLang="ko-KR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C27701-84B4-4F7B-B81E-080039708567}"/>
                  </a:ext>
                </a:extLst>
              </p:cNvPr>
              <p:cNvSpPr txBox="1"/>
              <p:nvPr/>
            </p:nvSpPr>
            <p:spPr>
              <a:xfrm>
                <a:off x="8159757" y="2731059"/>
                <a:ext cx="3467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/>
                  <a:t>each_</a:t>
                </a:r>
                <a:r>
                  <a:rPr lang="en-US" altLang="ko-KR" dirty="0" err="1">
                    <a:latin typeface="+mn-ea"/>
                  </a:rPr>
                  <a:t>product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필드</a:t>
                </a:r>
                <a:br>
                  <a:rPr lang="en-US" altLang="ko-KR" dirty="0"/>
                </a:br>
                <a:r>
                  <a:rPr lang="ko-KR" altLang="en-US" dirty="0"/>
                  <a:t>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를 </a:t>
                </a:r>
                <a:r>
                  <a:rPr lang="en-US" altLang="ko-KR" dirty="0" err="1"/>
                  <a:t>Dict</a:t>
                </a:r>
                <a:r>
                  <a:rPr lang="ko-KR" altLang="en-US" dirty="0"/>
                  <a:t>타입으로 저장</a:t>
                </a:r>
                <a:endParaRPr lang="en-US" altLang="ko-KR" dirty="0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2B4A1CD-F1CF-47BB-9C57-B33A3ACC7F2D}"/>
                  </a:ext>
                </a:extLst>
              </p:cNvPr>
              <p:cNvSpPr/>
              <p:nvPr/>
            </p:nvSpPr>
            <p:spPr>
              <a:xfrm>
                <a:off x="3051112" y="1390261"/>
                <a:ext cx="2280556" cy="2717153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9FDBF178-F322-4F34-AF56-C3A45B744FC5}"/>
                  </a:ext>
                </a:extLst>
              </p:cNvPr>
              <p:cNvSpPr/>
              <p:nvPr/>
            </p:nvSpPr>
            <p:spPr>
              <a:xfrm>
                <a:off x="5331668" y="2136720"/>
                <a:ext cx="2678857" cy="4987628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F79FD03F-4397-49F3-AEB3-53C42AFDDC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9689" y="3054224"/>
                <a:ext cx="550290" cy="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4BC08249-3EE7-40DC-AA5C-432533BAA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3538" y="4165358"/>
                <a:ext cx="0" cy="63923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– DB -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영수증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90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무게센서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09F75D4-009A-4CF4-9B78-BEC80A5E4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1" y="1304031"/>
            <a:ext cx="2833292" cy="21249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90216D-7A17-4F48-941C-8D8A30727CD2}"/>
              </a:ext>
            </a:extLst>
          </p:cNvPr>
          <p:cNvSpPr txBox="1"/>
          <p:nvPr/>
        </p:nvSpPr>
        <p:spPr>
          <a:xfrm>
            <a:off x="721258" y="3596218"/>
            <a:ext cx="225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센서 연결 상태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0D194B-30DB-4164-B912-29F9FC54A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401" y="1304031"/>
            <a:ext cx="2900797" cy="2175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5EB0E6-E669-4E51-A3A4-D722FB5FD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437" y="1304031"/>
            <a:ext cx="3882145" cy="21755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42C72B-649C-4F27-8864-2E8751FBB9DC}"/>
              </a:ext>
            </a:extLst>
          </p:cNvPr>
          <p:cNvSpPr txBox="1"/>
          <p:nvPr/>
        </p:nvSpPr>
        <p:spPr>
          <a:xfrm>
            <a:off x="5638799" y="3555829"/>
            <a:ext cx="320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아무것도 올리지 않았을 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81B7E9E-6A54-4633-92EC-F5789AF2E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901797" y="4211765"/>
            <a:ext cx="2292834" cy="171962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EF25E58-6E43-4797-9B53-F8A6E6D66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7069" y="3925161"/>
            <a:ext cx="3864216" cy="22928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F07CF3D-940E-49AD-A225-B2CA3E7F45B7}"/>
              </a:ext>
            </a:extLst>
          </p:cNvPr>
          <p:cNvSpPr txBox="1"/>
          <p:nvPr/>
        </p:nvSpPr>
        <p:spPr>
          <a:xfrm>
            <a:off x="5638799" y="6402661"/>
            <a:ext cx="320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&lt;230g </a:t>
            </a:r>
            <a:r>
              <a:rPr lang="ko-KR" altLang="en-US" dirty="0"/>
              <a:t>무게 물건 올렸을 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0DC770F-8EF1-492E-9FA7-6678E1FDD6CB}"/>
              </a:ext>
            </a:extLst>
          </p:cNvPr>
          <p:cNvSpPr/>
          <p:nvPr/>
        </p:nvSpPr>
        <p:spPr>
          <a:xfrm>
            <a:off x="7781925" y="2228850"/>
            <a:ext cx="409575" cy="125078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D4DEE61-287C-4BC6-BFAB-D9940D47923B}"/>
              </a:ext>
            </a:extLst>
          </p:cNvPr>
          <p:cNvSpPr/>
          <p:nvPr/>
        </p:nvSpPr>
        <p:spPr>
          <a:xfrm>
            <a:off x="7781925" y="4181475"/>
            <a:ext cx="333375" cy="19240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2F86138-2FA1-45BD-A3E7-A757613F62D4}"/>
              </a:ext>
            </a:extLst>
          </p:cNvPr>
          <p:cNvCxnSpPr>
            <a:cxnSpLocks/>
          </p:cNvCxnSpPr>
          <p:nvPr/>
        </p:nvCxnSpPr>
        <p:spPr>
          <a:xfrm>
            <a:off x="7127042" y="2591593"/>
            <a:ext cx="375871" cy="72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67948B2-98D5-413F-9B4A-2C60488F5EB2}"/>
              </a:ext>
            </a:extLst>
          </p:cNvPr>
          <p:cNvCxnSpPr>
            <a:cxnSpLocks/>
          </p:cNvCxnSpPr>
          <p:nvPr/>
        </p:nvCxnSpPr>
        <p:spPr>
          <a:xfrm>
            <a:off x="5972312" y="5180125"/>
            <a:ext cx="142385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068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바코드센서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45EE81E-E5BB-DE42-9832-C147E2FB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98" y="1464614"/>
            <a:ext cx="6066945" cy="3798502"/>
          </a:xfrm>
          <a:prstGeom prst="rect">
            <a:avLst/>
          </a:prstGeom>
        </p:spPr>
      </p:pic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CFB714F-41E2-2B45-B35A-4D386051AF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0539" y="1939428"/>
            <a:ext cx="3798505" cy="28488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1008B7-FED9-2545-898C-E1C0EEEDD31E}"/>
              </a:ext>
            </a:extLst>
          </p:cNvPr>
          <p:cNvSpPr txBox="1"/>
          <p:nvPr/>
        </p:nvSpPr>
        <p:spPr>
          <a:xfrm>
            <a:off x="1275352" y="5721187"/>
            <a:ext cx="9205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RaspberryPi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에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webcam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연결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-&gt;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제품의 바코드를 인식하고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Data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저장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6824B78-1F72-C24C-954B-3484F8837D7F}"/>
              </a:ext>
            </a:extLst>
          </p:cNvPr>
          <p:cNvCxnSpPr/>
          <p:nvPr/>
        </p:nvCxnSpPr>
        <p:spPr>
          <a:xfrm flipH="1">
            <a:off x="5034298" y="5082363"/>
            <a:ext cx="86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9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90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소켓 통신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AC9483C-FD18-B34B-ADE5-126EFA7A2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78" y="1464614"/>
            <a:ext cx="3021612" cy="49550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830AA9-E259-E84D-B058-CF6B1C293A48}"/>
              </a:ext>
            </a:extLst>
          </p:cNvPr>
          <p:cNvSpPr txBox="1"/>
          <p:nvPr/>
        </p:nvSpPr>
        <p:spPr>
          <a:xfrm>
            <a:off x="5255338" y="5508536"/>
            <a:ext cx="547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Android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RaspberryPi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소켓통신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확인완료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CFBEB4-19C7-D241-84CA-BA23A5F9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689" y="2051055"/>
            <a:ext cx="7106093" cy="27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0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812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카트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app(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로그인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363B594-7FE7-4229-870D-4FBA5DDEE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60" y="2541041"/>
            <a:ext cx="2959861" cy="17759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06BA77-D6D4-4841-94CC-166C5B2DA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069" y="2541041"/>
            <a:ext cx="2959862" cy="17759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699BF4-8F0E-477A-B754-639B95CC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3179" y="2541040"/>
            <a:ext cx="2959861" cy="1775917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7A0932FC-859E-4E05-8827-BD36D6029288}"/>
              </a:ext>
            </a:extLst>
          </p:cNvPr>
          <p:cNvSpPr/>
          <p:nvPr/>
        </p:nvSpPr>
        <p:spPr>
          <a:xfrm>
            <a:off x="8213178" y="4419344"/>
            <a:ext cx="2959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사용자 정보 자동 입력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21B0F1-1253-4F27-9C3C-2A8AE20DF14D}"/>
              </a:ext>
            </a:extLst>
          </p:cNvPr>
          <p:cNvSpPr/>
          <p:nvPr/>
        </p:nvSpPr>
        <p:spPr>
          <a:xfrm>
            <a:off x="1259608" y="4419344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+mn-ea"/>
              </a:rPr>
              <a:t>&lt;QR </a:t>
            </a:r>
            <a:r>
              <a:rPr lang="ko-KR" altLang="en-US" dirty="0">
                <a:latin typeface="+mn-ea"/>
              </a:rPr>
              <a:t>코드 인식 화면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2457C48-3E51-4170-BF70-3F8B3523B8BB}"/>
              </a:ext>
            </a:extLst>
          </p:cNvPr>
          <p:cNvCxnSpPr>
            <a:cxnSpLocks/>
          </p:cNvCxnSpPr>
          <p:nvPr/>
        </p:nvCxnSpPr>
        <p:spPr>
          <a:xfrm>
            <a:off x="1337290" y="3391636"/>
            <a:ext cx="327877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B9C4FDD-E9B6-41EC-A0A8-08F683532588}"/>
              </a:ext>
            </a:extLst>
          </p:cNvPr>
          <p:cNvCxnSpPr>
            <a:cxnSpLocks/>
          </p:cNvCxnSpPr>
          <p:nvPr/>
        </p:nvCxnSpPr>
        <p:spPr>
          <a:xfrm flipV="1">
            <a:off x="7328234" y="2884836"/>
            <a:ext cx="884944" cy="5068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3B5045-A5C5-4671-8736-5BD819195EBC}"/>
              </a:ext>
            </a:extLst>
          </p:cNvPr>
          <p:cNvSpPr/>
          <p:nvPr/>
        </p:nvSpPr>
        <p:spPr>
          <a:xfrm>
            <a:off x="8213178" y="2738526"/>
            <a:ext cx="2959861" cy="299949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52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카트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app(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구매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DD22BFC-E604-4A5C-9080-4D203421F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69" y="2542386"/>
            <a:ext cx="2955380" cy="17732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F0FAFA-F43E-4345-BCCA-7D4A6E96615A}"/>
              </a:ext>
            </a:extLst>
          </p:cNvPr>
          <p:cNvSpPr/>
          <p:nvPr/>
        </p:nvSpPr>
        <p:spPr>
          <a:xfrm>
            <a:off x="1484443" y="4331374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장바구니 초기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E4404-7666-475A-A264-A752B7595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369" y="2542386"/>
            <a:ext cx="2955380" cy="17732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733984-B86D-4BBD-871B-DBE994AC6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569" y="2550748"/>
            <a:ext cx="2955380" cy="17732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02C1AB5-B4AF-485A-9AD2-952E52E50EE5}"/>
              </a:ext>
            </a:extLst>
          </p:cNvPr>
          <p:cNvSpPr/>
          <p:nvPr/>
        </p:nvSpPr>
        <p:spPr>
          <a:xfrm>
            <a:off x="4709693" y="4323976"/>
            <a:ext cx="277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바코드 센싱 시 자동으로 구매 물품 출력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0B87F-5560-484E-9CA7-78EE2C899F26}"/>
              </a:ext>
            </a:extLst>
          </p:cNvPr>
          <p:cNvSpPr/>
          <p:nvPr/>
        </p:nvSpPr>
        <p:spPr>
          <a:xfrm>
            <a:off x="8114569" y="4331374"/>
            <a:ext cx="295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무게에 따라 가격이 측정되는 제품 구매 시</a:t>
            </a:r>
            <a:endParaRPr lang="en-US" altLang="ko-KR" dirty="0"/>
          </a:p>
          <a:p>
            <a:r>
              <a:rPr lang="ko-KR" altLang="en-US" dirty="0"/>
              <a:t>카트에서 무게를 측정하여 금액이 표시 될 예정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B1429A-C75A-4C71-977C-F4EC79A226D4}"/>
              </a:ext>
            </a:extLst>
          </p:cNvPr>
          <p:cNvSpPr/>
          <p:nvPr/>
        </p:nvSpPr>
        <p:spPr>
          <a:xfrm>
            <a:off x="3474419" y="1918155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안드로이드 통신 기능 진행중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DB353F-A7A3-4DC4-A93A-B9334C4D038D}"/>
              </a:ext>
            </a:extLst>
          </p:cNvPr>
          <p:cNvSpPr/>
          <p:nvPr/>
        </p:nvSpPr>
        <p:spPr>
          <a:xfrm>
            <a:off x="4635621" y="2732320"/>
            <a:ext cx="879354" cy="45223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E1D882B-1D31-42EB-A0C4-95A5DCD1BC60}"/>
              </a:ext>
            </a:extLst>
          </p:cNvPr>
          <p:cNvSpPr/>
          <p:nvPr/>
        </p:nvSpPr>
        <p:spPr>
          <a:xfrm>
            <a:off x="8114569" y="3154554"/>
            <a:ext cx="934181" cy="35064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9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208339" y="579290"/>
            <a:ext cx="4101101" cy="5189113"/>
            <a:chOff x="1547519" y="503884"/>
            <a:chExt cx="4101101" cy="5189113"/>
          </a:xfrm>
        </p:grpSpPr>
        <p:sp>
          <p:nvSpPr>
            <p:cNvPr id="18" name="TextBox 17"/>
            <p:cNvSpPr txBox="1"/>
            <p:nvPr/>
          </p:nvSpPr>
          <p:spPr>
            <a:xfrm>
              <a:off x="1547519" y="503884"/>
              <a:ext cx="566181" cy="5189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04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팀 소개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기능 소개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진행 상황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9518" y="5032524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향후 계획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팀명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역할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081609" y="4186035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진척상황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에로사항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17846" y="122783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CONTENTS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6F1700-041C-4E97-BDA2-A471AE6E918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2" name="그룹 31"/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82FF4EF-0CB0-4FEB-860E-2A4723B5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2D7D89-D18B-4288-B1FC-6864455A225D}"/>
              </a:ext>
            </a:extLst>
          </p:cNvPr>
          <p:cNvSpPr txBox="1"/>
          <p:nvPr/>
        </p:nvSpPr>
        <p:spPr>
          <a:xfrm>
            <a:off x="4742429" y="2996689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카트 </a:t>
            </a: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app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사용자 </a:t>
            </a: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app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532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카트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app(DB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연동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0E86AC5-F7AE-444D-AE2F-7C4416E75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6367" b="45860"/>
          <a:stretch/>
        </p:blipFill>
        <p:spPr>
          <a:xfrm>
            <a:off x="518886" y="2066111"/>
            <a:ext cx="3620709" cy="21929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BB683C-EE31-4CB6-959A-AB928501A727}"/>
              </a:ext>
            </a:extLst>
          </p:cNvPr>
          <p:cNvSpPr/>
          <p:nvPr/>
        </p:nvSpPr>
        <p:spPr>
          <a:xfrm>
            <a:off x="798699" y="4361923"/>
            <a:ext cx="2658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구매 후 영수증 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 전송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492F5D-B2F2-4749-B8A7-C4B729B9A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093" y="1391009"/>
            <a:ext cx="6757021" cy="2868088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DC52DCB-8DC3-4196-AAB1-06CFE28C4D0A}"/>
              </a:ext>
            </a:extLst>
          </p:cNvPr>
          <p:cNvSpPr/>
          <p:nvPr/>
        </p:nvSpPr>
        <p:spPr>
          <a:xfrm>
            <a:off x="2658429" y="3486151"/>
            <a:ext cx="684846" cy="3810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51B355-FB98-4F3A-B519-09C551526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297" y="4259097"/>
            <a:ext cx="2239882" cy="2484467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8CEC50A-48FD-46BB-B1E2-3E80764ABFF7}"/>
              </a:ext>
            </a:extLst>
          </p:cNvPr>
          <p:cNvCxnSpPr>
            <a:cxnSpLocks/>
          </p:cNvCxnSpPr>
          <p:nvPr/>
        </p:nvCxnSpPr>
        <p:spPr>
          <a:xfrm>
            <a:off x="4387442" y="3341302"/>
            <a:ext cx="23701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71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진척상황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–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app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9F4BC0D8-FFA9-4CAA-BA31-021D6DC61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4" y="1227832"/>
            <a:ext cx="1409860" cy="26513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0FE42D9-8211-4587-8907-29BBE999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57" y="4105421"/>
            <a:ext cx="1409860" cy="26513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D78D138-B23C-49B4-8D6D-36D4438C6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185" y="1227832"/>
            <a:ext cx="1409860" cy="265132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3CF987B-1B51-4C50-BE8A-2FD3C990BC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803" y="615434"/>
            <a:ext cx="1409860" cy="265132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8EFA01C-EDCE-4C24-8DFF-A632EAA3A9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7584" y="615435"/>
            <a:ext cx="1409860" cy="265132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83957CF-B895-4DF1-91EF-3D5D2566C29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597231" y="3251200"/>
            <a:ext cx="1337326" cy="217988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0E68582-3389-4031-B963-C1378F440355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1597231" y="2553492"/>
            <a:ext cx="1325954" cy="42677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43A41DB-202B-4C0A-A82F-FA24EA0FB928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4333045" y="1941094"/>
            <a:ext cx="1325758" cy="61239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1D2811B-6EC4-4EA0-85AB-5B7D07819672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6805378" y="1422893"/>
            <a:ext cx="1042206" cy="5182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1A926F-4742-4EFE-AFAC-4B52BB1A47C3}"/>
              </a:ext>
            </a:extLst>
          </p:cNvPr>
          <p:cNvSpPr/>
          <p:nvPr/>
        </p:nvSpPr>
        <p:spPr>
          <a:xfrm>
            <a:off x="5658803" y="1499355"/>
            <a:ext cx="1359437" cy="130622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C392215-B512-4B51-AD29-97F704AAFFF9}"/>
              </a:ext>
            </a:extLst>
          </p:cNvPr>
          <p:cNvCxnSpPr>
            <a:cxnSpLocks/>
          </p:cNvCxnSpPr>
          <p:nvPr/>
        </p:nvCxnSpPr>
        <p:spPr>
          <a:xfrm>
            <a:off x="6338521" y="2709644"/>
            <a:ext cx="0" cy="116950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275D25B-5D7D-47DD-A7F6-6C1B8F628FA0}"/>
              </a:ext>
            </a:extLst>
          </p:cNvPr>
          <p:cNvSpPr/>
          <p:nvPr/>
        </p:nvSpPr>
        <p:spPr>
          <a:xfrm>
            <a:off x="6251914" y="1414054"/>
            <a:ext cx="409236" cy="7260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945B48-CD2A-4D2F-8203-A0A2DF90DE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1743" y="4111248"/>
            <a:ext cx="1406762" cy="26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96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진행상황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애로사항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9E060B4-01A8-4BCF-B25D-1A8FDF6C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872250"/>
              </p:ext>
            </p:extLst>
          </p:nvPr>
        </p:nvGraphicFramePr>
        <p:xfrm>
          <a:off x="907762" y="1825693"/>
          <a:ext cx="9844906" cy="3797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4196">
                  <a:extLst>
                    <a:ext uri="{9D8B030D-6E8A-4147-A177-3AD203B41FA5}">
                      <a16:colId xmlns:a16="http://schemas.microsoft.com/office/drawing/2014/main" val="2293636487"/>
                    </a:ext>
                  </a:extLst>
                </a:gridCol>
                <a:gridCol w="7720710">
                  <a:extLst>
                    <a:ext uri="{9D8B030D-6E8A-4147-A177-3AD203B41FA5}">
                      <a16:colId xmlns:a16="http://schemas.microsoft.com/office/drawing/2014/main" val="1439734015"/>
                    </a:ext>
                  </a:extLst>
                </a:gridCol>
              </a:tblGrid>
              <a:tr h="949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센서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 err="1"/>
                        <a:t>라즈베리파이와</a:t>
                      </a:r>
                      <a:r>
                        <a:rPr lang="ko-KR" altLang="en-US" dirty="0"/>
                        <a:t> 안드로이드 간 통신 어려움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무게의 값이 지속적으로 문제가 없을 지 고민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2818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카트 제작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아직 시작을 하지 않아 고민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0035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카트 </a:t>
                      </a:r>
                      <a:r>
                        <a:rPr lang="en-US" altLang="ko-KR" b="1" dirty="0"/>
                        <a:t>app</a:t>
                      </a:r>
                      <a:endParaRPr lang="ko-KR" altLang="en-US" b="1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센싱 받은 무게의 값을 어떻게 처리할지 고민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상품 검색 기능 어떻게 추가할지 고민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704673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사용자 </a:t>
                      </a:r>
                      <a:r>
                        <a:rPr lang="en-US" altLang="ko-KR" b="1" dirty="0"/>
                        <a:t>app</a:t>
                      </a:r>
                      <a:endParaRPr lang="ko-KR" altLang="en-US" b="1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영수증 </a:t>
                      </a:r>
                      <a:r>
                        <a:rPr lang="en-US" altLang="ko-KR" dirty="0"/>
                        <a:t>detail </a:t>
                      </a:r>
                      <a:r>
                        <a:rPr lang="ko-KR" altLang="en-US" dirty="0"/>
                        <a:t>화면 불러오기 어려움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01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20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Bottles of soft drinks on a market shelves">
            <a:extLst>
              <a:ext uri="{FF2B5EF4-FFF2-40B4-BE49-F238E27FC236}">
                <a16:creationId xmlns:a16="http://schemas.microsoft.com/office/drawing/2014/main" id="{0C7BF29D-6D28-4058-AF43-A26E359A8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" b="816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solidFill>
            <a:srgbClr val="C00000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grpFill/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917239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939955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향후 계획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322714" y="2442103"/>
              <a:ext cx="598242" cy="133492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46E0A7-FBEC-4BA9-B0B5-1033C5E77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향후 계획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81A716C2-B72B-415E-9CF3-724925D22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21141"/>
              </p:ext>
            </p:extLst>
          </p:nvPr>
        </p:nvGraphicFramePr>
        <p:xfrm>
          <a:off x="939822" y="1294885"/>
          <a:ext cx="9844906" cy="4746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8628">
                  <a:extLst>
                    <a:ext uri="{9D8B030D-6E8A-4147-A177-3AD203B41FA5}">
                      <a16:colId xmlns:a16="http://schemas.microsoft.com/office/drawing/2014/main" val="2293636487"/>
                    </a:ext>
                  </a:extLst>
                </a:gridCol>
                <a:gridCol w="7946278">
                  <a:extLst>
                    <a:ext uri="{9D8B030D-6E8A-4147-A177-3AD203B41FA5}">
                      <a16:colId xmlns:a16="http://schemas.microsoft.com/office/drawing/2014/main" val="1439734015"/>
                    </a:ext>
                  </a:extLst>
                </a:gridCol>
              </a:tblGrid>
              <a:tr h="949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센서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안드로이드와 통신 기능 추가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- </a:t>
                      </a:r>
                      <a:r>
                        <a:rPr lang="ko-KR" altLang="en-US" dirty="0" err="1"/>
                        <a:t>로드셀</a:t>
                      </a:r>
                      <a:r>
                        <a:rPr lang="ko-KR" altLang="en-US" dirty="0"/>
                        <a:t> 정밀도 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2818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DB</a:t>
                      </a:r>
                      <a:endParaRPr lang="ko-KR" altLang="en-US" b="1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예제 데이터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0035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카트 </a:t>
                      </a:r>
                      <a:r>
                        <a:rPr lang="en-US" altLang="ko-KR" b="1" dirty="0"/>
                        <a:t>app</a:t>
                      </a:r>
                      <a:endParaRPr lang="ko-KR" altLang="en-US" b="1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상품위치 제공 기능 및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추가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수신데이터 처리 기능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704673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사용자 </a:t>
                      </a:r>
                      <a:r>
                        <a:rPr lang="en-US" altLang="ko-KR" b="1" dirty="0"/>
                        <a:t>app</a:t>
                      </a:r>
                      <a:endParaRPr lang="ko-KR" altLang="en-US" b="1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영수증 기능 완벽 구현 후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정리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프로필 기능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019296"/>
                  </a:ext>
                </a:extLst>
              </a:tr>
              <a:tr h="949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카트 제작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/>
                        <a:t>카트 모형 제작 예정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690058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39E06C-B520-41DC-BFD4-E3B5A5056B89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B99E995-DBE5-48B0-9E17-6A6558E005CB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27" name="오각형 35">
                <a:extLst>
                  <a:ext uri="{FF2B5EF4-FFF2-40B4-BE49-F238E27FC236}">
                    <a16:creationId xmlns:a16="http://schemas.microsoft.com/office/drawing/2014/main" id="{BFCCA6E6-BD47-46F9-85F3-4B5DB5C6C04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A9F8DF4-39A3-4C72-AB13-4C912497263A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6E9D7F2-0CA2-4C20-B406-00B035D33BA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89ADCB7-2679-4D86-97A5-64BAA7E9E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>
                <a:lumMod val="89000"/>
              </a:srgbClr>
            </a:gs>
            <a:gs pos="25000">
              <a:srgbClr val="FF0000">
                <a:lumMod val="89000"/>
              </a:srgbClr>
            </a:gs>
            <a:gs pos="69000">
              <a:srgbClr val="FF0000">
                <a:lumMod val="75000"/>
              </a:srgbClr>
            </a:gs>
            <a:gs pos="97000">
              <a:srgbClr val="FF0000">
                <a:lumMod val="7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55373" y="4479852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Q&amp;A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D38EA1-F5C6-4C79-802C-6D37B022C4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23" y="2237781"/>
            <a:ext cx="2140180" cy="20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>
                <a:lumMod val="89000"/>
              </a:srgbClr>
            </a:gs>
            <a:gs pos="25000">
              <a:srgbClr val="FF0000">
                <a:lumMod val="89000"/>
              </a:srgbClr>
            </a:gs>
            <a:gs pos="69000">
              <a:srgbClr val="FF0000">
                <a:lumMod val="75000"/>
              </a:srgbClr>
            </a:gs>
            <a:gs pos="97000">
              <a:srgbClr val="FF0000">
                <a:lumMod val="7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63064" y="447985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D38EA1-F5C6-4C79-802C-6D37B022C4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23" y="2237781"/>
            <a:ext cx="2140180" cy="20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C7B9E66-F5DF-408F-BBF3-D6F0C60B6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21288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529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팀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25FE5D-5189-4761-A547-792497ED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 소개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D7B605-B5B3-44B7-BA8D-00677B0015F0}"/>
              </a:ext>
            </a:extLst>
          </p:cNvPr>
          <p:cNvSpPr txBox="1"/>
          <p:nvPr/>
        </p:nvSpPr>
        <p:spPr>
          <a:xfrm>
            <a:off x="193464" y="675148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팀명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1DEC904-B128-48D9-9B36-19C49B1A48F8}"/>
              </a:ext>
            </a:extLst>
          </p:cNvPr>
          <p:cNvGrpSpPr/>
          <p:nvPr/>
        </p:nvGrpSpPr>
        <p:grpSpPr>
          <a:xfrm>
            <a:off x="2520844" y="1406317"/>
            <a:ext cx="2955266" cy="3025178"/>
            <a:chOff x="1251284" y="1442421"/>
            <a:chExt cx="2955266" cy="3025178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BB9676A-53FF-4369-91FA-C1F281BECC6E}"/>
                </a:ext>
              </a:extLst>
            </p:cNvPr>
            <p:cNvGrpSpPr/>
            <p:nvPr/>
          </p:nvGrpSpPr>
          <p:grpSpPr>
            <a:xfrm>
              <a:off x="1849633" y="2226591"/>
              <a:ext cx="1419117" cy="997405"/>
              <a:chOff x="7952679" y="1730669"/>
              <a:chExt cx="3883338" cy="2729345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41DD1E4-8E61-4199-878C-CC440597F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2679" y="1730669"/>
                <a:ext cx="3883338" cy="2729345"/>
              </a:xfrm>
              <a:prstGeom prst="rect">
                <a:avLst/>
              </a:prstGeom>
            </p:spPr>
          </p:pic>
          <p:pic>
            <p:nvPicPr>
              <p:cNvPr id="80" name="그림 7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7E321C6-3CDA-4B08-8A0E-6FD3235FBC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62" t="31773" r="20890" b="22138"/>
              <a:stretch/>
            </p:blipFill>
            <p:spPr>
              <a:xfrm>
                <a:off x="9298852" y="2300755"/>
                <a:ext cx="1190992" cy="1716239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1C3676F-14E9-4CE5-B951-3D5E6BBD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47979">
              <a:off x="3001578" y="1442421"/>
              <a:ext cx="1204972" cy="86984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2EBA503-33B6-4F66-B64C-820B286BD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284" y="2226591"/>
              <a:ext cx="2241008" cy="2241008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7B38E25-7374-4891-8D90-1BDB1CA2AFF6}"/>
              </a:ext>
            </a:extLst>
          </p:cNvPr>
          <p:cNvGrpSpPr/>
          <p:nvPr/>
        </p:nvGrpSpPr>
        <p:grpSpPr>
          <a:xfrm>
            <a:off x="7088917" y="1905491"/>
            <a:ext cx="2391866" cy="2241009"/>
            <a:chOff x="6736995" y="3147681"/>
            <a:chExt cx="2391866" cy="224100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AFCC5FC8-B4E1-4C4A-8DC0-638BF164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853" y="3147682"/>
              <a:ext cx="2241008" cy="2241008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22F7E0C-FC03-478F-B871-E90A642445CA}"/>
                </a:ext>
              </a:extLst>
            </p:cNvPr>
            <p:cNvGrpSpPr/>
            <p:nvPr/>
          </p:nvGrpSpPr>
          <p:grpSpPr>
            <a:xfrm>
              <a:off x="6736995" y="3147681"/>
              <a:ext cx="2241009" cy="2241009"/>
              <a:chOff x="6310511" y="1111967"/>
              <a:chExt cx="2241009" cy="2241009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4E9599DA-59CF-4F72-A5C9-F5DBE3B71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511" y="1111967"/>
                <a:ext cx="2241009" cy="2241009"/>
              </a:xfrm>
              <a:prstGeom prst="rect">
                <a:avLst/>
              </a:prstGeom>
            </p:spPr>
          </p:pic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48F747C-FBFE-4DDA-95F0-542E4621C2B5}"/>
                  </a:ext>
                </a:extLst>
              </p:cNvPr>
              <p:cNvSpPr/>
              <p:nvPr/>
            </p:nvSpPr>
            <p:spPr>
              <a:xfrm>
                <a:off x="6887853" y="1344961"/>
                <a:ext cx="1101116" cy="1771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E591C6D-8C69-4692-8634-D63F3FE98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7993" r="-559" b="14106"/>
              <a:stretch/>
            </p:blipFill>
            <p:spPr>
              <a:xfrm>
                <a:off x="6950899" y="1702500"/>
                <a:ext cx="960232" cy="1219346"/>
              </a:xfrm>
              <a:prstGeom prst="rect">
                <a:avLst/>
              </a:prstGeom>
            </p:spPr>
          </p:pic>
        </p:grpSp>
      </p:grp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6465DAA5-132D-4C81-9862-B41B25042B9C}"/>
              </a:ext>
            </a:extLst>
          </p:cNvPr>
          <p:cNvSpPr/>
          <p:nvPr/>
        </p:nvSpPr>
        <p:spPr>
          <a:xfrm>
            <a:off x="5576825" y="3024294"/>
            <a:ext cx="1122929" cy="5562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CDEF46-8172-42EB-95E3-74C0883BB26C}"/>
              </a:ext>
            </a:extLst>
          </p:cNvPr>
          <p:cNvSpPr txBox="1"/>
          <p:nvPr/>
        </p:nvSpPr>
        <p:spPr>
          <a:xfrm>
            <a:off x="3274722" y="4750983"/>
            <a:ext cx="5760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오프라인 장보기를 편리하게 도와줄 </a:t>
            </a:r>
            <a:r>
              <a:rPr lang="en-US" altLang="ko-KR" sz="2000" dirty="0">
                <a:latin typeface="+mj-ea"/>
                <a:ea typeface="+mj-ea"/>
              </a:rPr>
              <a:t>IoT </a:t>
            </a:r>
            <a:r>
              <a:rPr lang="ko-KR" altLang="en-US" sz="2000" dirty="0">
                <a:latin typeface="+mj-ea"/>
                <a:ea typeface="+mj-ea"/>
              </a:rPr>
              <a:t>서비스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latin typeface="210 수명조 040" panose="02020603020101020101" pitchFamily="18" charset="-127"/>
                <a:ea typeface="210 수명조 040" panose="02020603020101020101" pitchFamily="18" charset="-127"/>
              </a:rPr>
              <a:t>“Smart Shopping Cart”</a:t>
            </a:r>
            <a:endParaRPr lang="ko-KR" altLang="en-US" sz="2000" dirty="0">
              <a:latin typeface="210 수명조 040" panose="02020603020101020101" pitchFamily="18" charset="-127"/>
              <a:ea typeface="210 수명조 040" panose="02020603020101020101" pitchFamily="18" charset="-127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3D94C418-4B71-41D0-AB38-FA9BCF0D3B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663" y="5316972"/>
            <a:ext cx="1901254" cy="11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 소개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D7B605-B5B3-44B7-BA8D-00677B0015F0}"/>
              </a:ext>
            </a:extLst>
          </p:cNvPr>
          <p:cNvSpPr txBox="1"/>
          <p:nvPr/>
        </p:nvSpPr>
        <p:spPr>
          <a:xfrm>
            <a:off x="193464" y="675148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역할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249E6889-C6E2-412B-ADCE-96099234E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748325"/>
              </p:ext>
            </p:extLst>
          </p:nvPr>
        </p:nvGraphicFramePr>
        <p:xfrm>
          <a:off x="495188" y="2275973"/>
          <a:ext cx="11201624" cy="2306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5578">
                  <a:extLst>
                    <a:ext uri="{9D8B030D-6E8A-4147-A177-3AD203B41FA5}">
                      <a16:colId xmlns:a16="http://schemas.microsoft.com/office/drawing/2014/main" val="1643097218"/>
                    </a:ext>
                  </a:extLst>
                </a:gridCol>
                <a:gridCol w="2623120">
                  <a:extLst>
                    <a:ext uri="{9D8B030D-6E8A-4147-A177-3AD203B41FA5}">
                      <a16:colId xmlns:a16="http://schemas.microsoft.com/office/drawing/2014/main" val="568224182"/>
                    </a:ext>
                  </a:extLst>
                </a:gridCol>
                <a:gridCol w="2468998">
                  <a:extLst>
                    <a:ext uri="{9D8B030D-6E8A-4147-A177-3AD203B41FA5}">
                      <a16:colId xmlns:a16="http://schemas.microsoft.com/office/drawing/2014/main" val="196690418"/>
                    </a:ext>
                  </a:extLst>
                </a:gridCol>
                <a:gridCol w="2214969">
                  <a:extLst>
                    <a:ext uri="{9D8B030D-6E8A-4147-A177-3AD203B41FA5}">
                      <a16:colId xmlns:a16="http://schemas.microsoft.com/office/drawing/2014/main" val="1045192107"/>
                    </a:ext>
                  </a:extLst>
                </a:gridCol>
                <a:gridCol w="2048959">
                  <a:extLst>
                    <a:ext uri="{9D8B030D-6E8A-4147-A177-3AD203B41FA5}">
                      <a16:colId xmlns:a16="http://schemas.microsoft.com/office/drawing/2014/main" val="1954785260"/>
                    </a:ext>
                  </a:extLst>
                </a:gridCol>
              </a:tblGrid>
              <a:tr h="665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김태림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김민경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이수빈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이주호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최정욱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714614"/>
                  </a:ext>
                </a:extLst>
              </a:tr>
              <a:tr h="1640671"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팀장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카트 </a:t>
                      </a:r>
                      <a:r>
                        <a:rPr lang="en-US" altLang="ko-KR" sz="1600" dirty="0"/>
                        <a:t>app </a:t>
                      </a:r>
                      <a:r>
                        <a:rPr lang="ko-KR" altLang="en-US" sz="1600" dirty="0"/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바코드 센서 동작 제어</a:t>
                      </a:r>
                      <a:endParaRPr lang="en-US" altLang="ko-KR" sz="16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 err="1"/>
                        <a:t>로드셀</a:t>
                      </a:r>
                      <a:r>
                        <a:rPr lang="ko-KR" altLang="en-US" sz="1600" dirty="0"/>
                        <a:t> 동작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제어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송신 데이터 디바이스 제어</a:t>
                      </a:r>
                      <a:endParaRPr lang="en-US" altLang="ko-K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사용자 </a:t>
                      </a:r>
                      <a:r>
                        <a:rPr lang="en-US" altLang="ko-KR" sz="1600" dirty="0"/>
                        <a:t>app </a:t>
                      </a:r>
                      <a:r>
                        <a:rPr lang="ko-KR" altLang="en-US" sz="1600" dirty="0"/>
                        <a:t>개발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사용자 </a:t>
                      </a:r>
                      <a:r>
                        <a:rPr lang="en-US" altLang="ko-KR" sz="1600" dirty="0"/>
                        <a:t>app UI </a:t>
                      </a:r>
                      <a:r>
                        <a:rPr lang="ko-KR" altLang="en-US" sz="1600" dirty="0"/>
                        <a:t>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DB </a:t>
                      </a:r>
                      <a:r>
                        <a:rPr lang="ko-KR" altLang="en-US" sz="1600" dirty="0"/>
                        <a:t>설계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제품 정보 추가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수신 데이터 디바이스 제어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WBS, </a:t>
                      </a:r>
                      <a:r>
                        <a:rPr lang="ko-KR" altLang="en-US" sz="1600" dirty="0"/>
                        <a:t>역할 분담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카트 </a:t>
                      </a:r>
                      <a:r>
                        <a:rPr lang="en-US" altLang="ko-KR" sz="1600" dirty="0"/>
                        <a:t>app UI </a:t>
                      </a:r>
                      <a:r>
                        <a:rPr lang="ko-KR" altLang="en-US" sz="1600" dirty="0"/>
                        <a:t>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0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22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E42CE1E-E064-4C54-8B02-F1A150F7E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rgbClr val="C00000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기능소개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75CC8A-60BE-46BC-87A2-31AA936F9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카트 센서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64007" y="5060255"/>
            <a:ext cx="174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상품 무게 인식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2786" y="5060255"/>
            <a:ext cx="198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상품 바코드 인식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89446" y="5060255"/>
            <a:ext cx="2995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Android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2000" spc="-150" dirty="0" err="1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RaspberryPi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통신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F9B4321-4B9A-482D-A4AB-C6B932EC6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53" y="2711450"/>
            <a:ext cx="1435100" cy="1435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B7CE05-8863-459A-8518-AEE325DD2675}"/>
              </a:ext>
            </a:extLst>
          </p:cNvPr>
          <p:cNvSpPr txBox="1"/>
          <p:nvPr/>
        </p:nvSpPr>
        <p:spPr>
          <a:xfrm>
            <a:off x="1736418" y="3274964"/>
            <a:ext cx="951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C00000"/>
                </a:solidFill>
                <a:latin typeface="+mn-ea"/>
              </a:rPr>
              <a:t>Kg</a:t>
            </a:r>
            <a:endParaRPr lang="ko-KR" altLang="en-US" sz="44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8F2B688-2A49-42A7-908B-A8C65E937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19" y="2932203"/>
            <a:ext cx="2033520" cy="993593"/>
          </a:xfrm>
          <a:prstGeom prst="rect">
            <a:avLst/>
          </a:prstGeom>
        </p:spPr>
      </p:pic>
      <p:pic>
        <p:nvPicPr>
          <p:cNvPr id="1026" name="Picture 2" descr="통신 탑 아이콘 - ico,png,icns,무료 아이콘 다운로드">
            <a:extLst>
              <a:ext uri="{FF2B5EF4-FFF2-40B4-BE49-F238E27FC236}">
                <a16:creationId xmlns:a16="http://schemas.microsoft.com/office/drawing/2014/main" id="{F30E0361-A432-4E49-ADB9-E43BF4846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114" y="2584717"/>
            <a:ext cx="1688566" cy="1688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42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app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54251" y="5060255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회원가입 및 로그인 기능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1575" y="5060255"/>
            <a:ext cx="2848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로그인 정보 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QR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코드 생성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94128" y="5060255"/>
            <a:ext cx="198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영수증 정보 제공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FA9427-C542-4E41-859D-B6ACCF4979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403" y="2821388"/>
            <a:ext cx="1427193" cy="14271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FD18D4-B17C-486B-8B1F-A74C7FDD9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170" y="2481151"/>
            <a:ext cx="1895697" cy="189569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95855EF-305C-438B-9E1D-DF26C45B0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738" y="2548284"/>
            <a:ext cx="1833789" cy="18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11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카트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app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23931" y="5060255"/>
            <a:ext cx="1829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QR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코드 로그인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39142" y="5060255"/>
            <a:ext cx="3313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바코드 인식 후 장바구니 담기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40239" y="5060255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상품 위치 정보 제공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BF3A210-DABA-46C2-AA22-9C5FFA3840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6" y="2715403"/>
            <a:ext cx="1427193" cy="142719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9E90819-87DD-4813-80AA-86C399CF6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19" y="2932203"/>
            <a:ext cx="2033520" cy="993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F99AAA-0953-446D-A976-974837FDBD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873" y="2427526"/>
            <a:ext cx="2002946" cy="20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1798</TotalTime>
  <Words>481</Words>
  <Application>Microsoft Office PowerPoint</Application>
  <PresentationFormat>와이드스크린</PresentationFormat>
  <Paragraphs>139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210 수명조 040</vt:lpstr>
      <vt:lpstr>Noto Sans CJK KR Thin</vt:lpstr>
      <vt:lpstr>나눔바른고딕</vt:lpstr>
      <vt:lpstr>나눔바른고딕 UltraLight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 태림</cp:lastModifiedBy>
  <cp:revision>158</cp:revision>
  <dcterms:created xsi:type="dcterms:W3CDTF">2015-04-14T11:49:33Z</dcterms:created>
  <dcterms:modified xsi:type="dcterms:W3CDTF">2020-11-06T04:46:42Z</dcterms:modified>
</cp:coreProperties>
</file>